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9" r:id="rId2"/>
    <p:sldId id="275" r:id="rId3"/>
    <p:sldId id="310" r:id="rId4"/>
    <p:sldId id="332" r:id="rId5"/>
    <p:sldId id="333" r:id="rId6"/>
    <p:sldId id="334" r:id="rId7"/>
    <p:sldId id="335" r:id="rId8"/>
    <p:sldId id="336" r:id="rId9"/>
    <p:sldId id="338" r:id="rId10"/>
    <p:sldId id="355" r:id="rId11"/>
    <p:sldId id="339" r:id="rId12"/>
    <p:sldId id="353" r:id="rId13"/>
    <p:sldId id="340" r:id="rId14"/>
    <p:sldId id="354" r:id="rId15"/>
    <p:sldId id="341" r:id="rId16"/>
    <p:sldId id="342" r:id="rId17"/>
    <p:sldId id="343" r:id="rId18"/>
    <p:sldId id="350" r:id="rId19"/>
    <p:sldId id="344" r:id="rId20"/>
    <p:sldId id="356" r:id="rId21"/>
    <p:sldId id="345" r:id="rId22"/>
    <p:sldId id="346" r:id="rId23"/>
    <p:sldId id="347" r:id="rId24"/>
    <p:sldId id="357" r:id="rId25"/>
    <p:sldId id="348" r:id="rId26"/>
    <p:sldId id="351" r:id="rId27"/>
    <p:sldId id="358" r:id="rId28"/>
    <p:sldId id="349" r:id="rId29"/>
    <p:sldId id="352" r:id="rId30"/>
    <p:sldId id="359" r:id="rId31"/>
    <p:sldId id="316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81" d="100"/>
          <a:sy n="81" d="100"/>
        </p:scale>
        <p:origin x="-21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486959699658"/>
          <c:y val="0.0425596019247594"/>
          <c:w val="0.76512787273542"/>
          <c:h val="0.83553571428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dollars raised through Oct. 2011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 formatCode="&quot;$&quot;#,##0_);[Red]\(&quot;$&quot;#,##0\)">
                  <c:v>35000.0</c:v>
                </c:pt>
                <c:pt idx="1">
                  <c:v>224000.0</c:v>
                </c:pt>
                <c:pt idx="2">
                  <c:v>323500.0</c:v>
                </c:pt>
                <c:pt idx="3">
                  <c:v>355528.0</c:v>
                </c:pt>
                <c:pt idx="4" formatCode="General">
                  <c:v>545000.0</c:v>
                </c:pt>
                <c:pt idx="5" formatCode="General">
                  <c:v>1.28115E6</c:v>
                </c:pt>
                <c:pt idx="6" formatCode="General">
                  <c:v>1.164841E6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1032"/>
        <c:axId val="629301320"/>
      </c:barChart>
      <c:catAx>
        <c:axId val="2031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9301320"/>
        <c:crosses val="autoZero"/>
        <c:auto val="1"/>
        <c:lblAlgn val="ctr"/>
        <c:lblOffset val="100"/>
        <c:noMultiLvlLbl val="0"/>
      </c:catAx>
      <c:valAx>
        <c:axId val="629301320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2031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49C9D-430A-B14B-9884-886F8B76D572}" type="datetimeFigureOut">
              <a:rPr lang="en-US" smtClean="0"/>
              <a:t>5/20/13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30FE9-380E-0E4F-BBB5-CE519C00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B5C796-527C-4458-9ADA-D2151555B41D}" type="datetimeFigureOut">
              <a:rPr lang="en-US" smtClean="0"/>
              <a:t>5/20/13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45BA7C-30CB-4833-B84C-939E98C56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DB451-F868-4709-8CB4-94B7E2C8E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6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 close the gap between the our preferred vision and our current situation.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4EC-41C4-4012-A7D7-715CC25B3E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 close the gap between the our preferred vision and our current situation.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4EC-41C4-4012-A7D7-715CC25B3E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 close the gap between the our preferred vision and our current situation.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4EC-41C4-4012-A7D7-715CC25B3E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 close the gap between the our preferred vision and our current situation.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4EC-41C4-4012-A7D7-715CC25B3E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 close the gap between the our preferred vision and our current situation.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4EC-41C4-4012-A7D7-715CC25B3E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 close the gap between the our preferred vision and our current situation.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4EC-41C4-4012-A7D7-715CC25B3E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00902-325D-144A-A798-2A7146E50D14}" type="slidenum">
              <a:rPr lang="en-US"/>
              <a:pPr/>
              <a:t>30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TOOL FOR ORGANIZATIONAL</a:t>
            </a:r>
            <a:r>
              <a:rPr lang="en-US" baseline="0" dirty="0" smtClean="0"/>
              <a:t> CHANGE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1980 </a:t>
            </a:r>
            <a:r>
              <a:rPr lang="en-US" b="1" dirty="0" smtClean="0"/>
              <a:t>Cleveland Clinic Project  at Case Western University.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velocity of the largely informal spread of the ideas associated with Appreciative Inquiry suggests a growing disenchantment with exhausted theories of change, especially those wedded to vocabularies of human deficit, and a corresponding urge to work with people, groups, and organizations in a more constructive, life affirming, strength-based and spirited way. </a:t>
            </a:r>
            <a:br>
              <a:rPr lang="en-US" dirty="0" smtClean="0"/>
            </a:b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reframing topics from an appreciative perspective.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dialogue about the great things taking place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DB451-F868-4709-8CB4-94B7E2C8E3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6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7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4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4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9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9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2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77EA-8EF1-4258-8AA3-E04B96504AAB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52945-1ED6-49B5-A18D-D00DF394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0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63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urve_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1313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urve_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609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ea typeface="+mj-ea"/>
                <a:cs typeface="Trajan Pro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Impact" pitchFamily="-112" charset="0"/>
                <a:ea typeface="MS Pゴシック" charset="-128"/>
                <a:cs typeface="MS P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Impact" pitchFamily="-112" charset="0"/>
                <a:ea typeface="MS Pゴシック" charset="-128"/>
                <a:cs typeface="MS P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Impact" pitchFamily="-112" charset="0"/>
                <a:ea typeface="MS Pゴシック" charset="-128"/>
                <a:cs typeface="MS P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Impact" pitchFamily="-112" charset="0"/>
                <a:ea typeface="MS Pゴシック" charset="-128"/>
                <a:cs typeface="MS P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Impact" pitchFamily="-112" charset="0"/>
                <a:ea typeface="MS Pゴシック" charset="-128"/>
                <a:cs typeface="MS P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Impact" pitchFamily="-112" charset="0"/>
                <a:ea typeface="MS Pゴシック" charset="-128"/>
                <a:cs typeface="MS P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Impact" pitchFamily="-112" charset="0"/>
                <a:ea typeface="MS Pゴシック" charset="-128"/>
                <a:cs typeface="MS P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Impact" pitchFamily="-112" charset="0"/>
                <a:ea typeface="MS Pゴシック" charset="-128"/>
                <a:cs typeface="MS Pゴシック" charset="-128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MS Pゴシック" charset="0"/>
                <a:cs typeface="MS Pゴシック" charset="0"/>
              </a:rPr>
              <a:t>Building a Solid Foundation:</a:t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MS Pゴシック" charset="0"/>
                <a:cs typeface="MS Pゴシック" charset="0"/>
              </a:rPr>
            </a:b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MS Pゴシック" charset="0"/>
                <a:cs typeface="MS Pゴシック" charset="0"/>
              </a:rPr>
              <a:t>Advancement through </a:t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MS Pゴシック" charset="0"/>
                <a:cs typeface="MS Pゴシック" charset="0"/>
              </a:rPr>
            </a:b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ajan Pro" charset="0"/>
                <a:ea typeface="MS Pゴシック" charset="0"/>
                <a:cs typeface="MS Pゴシック" charset="0"/>
              </a:rPr>
              <a:t>Strategic Communication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tx1">
                    <a:lumMod val="85000"/>
                    <a:lumOff val="1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609600" y="1752600"/>
            <a:ext cx="788818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168275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1838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9038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238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73438" indent="-1746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-11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Arial" charset="0"/>
                <a:cs typeface="Arial" charset="0"/>
              </a:rPr>
              <a:t/>
            </a:r>
            <a:br>
              <a:rPr lang="en-US" sz="2400" b="1" dirty="0" smtClean="0">
                <a:latin typeface="Arial" charset="0"/>
                <a:cs typeface="Arial" charset="0"/>
              </a:rPr>
            </a:br>
            <a:r>
              <a:rPr lang="en-US" sz="2400" b="1" dirty="0" smtClean="0">
                <a:latin typeface="Arial" charset="0"/>
                <a:cs typeface="Arial" charset="0"/>
              </a:rPr>
              <a:t/>
            </a:r>
            <a:br>
              <a:rPr lang="en-US" sz="2400" b="1" dirty="0" smtClean="0">
                <a:latin typeface="Arial" charset="0"/>
                <a:cs typeface="Arial" charset="0"/>
              </a:rPr>
            </a:b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cs typeface="Palatino"/>
              </a:rPr>
              <a:t>Rebecca Smith</a:t>
            </a:r>
          </a:p>
          <a:p>
            <a:pPr marL="0" indent="0" algn="ctr">
              <a:buNone/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cs typeface="Palatino"/>
              </a:rPr>
              <a:t>University of Kansas Libraries</a:t>
            </a:r>
          </a:p>
          <a:p>
            <a:pPr marL="0" indent="0" algn="ctr">
              <a:buNone/>
            </a:pPr>
            <a:endParaRPr lang="en-US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"/>
              <a:cs typeface="Palatino"/>
            </a:endParaRPr>
          </a:p>
          <a:p>
            <a:pPr marL="0" indent="0" algn="ctr">
              <a:buNone/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"/>
                <a:cs typeface="Palatino"/>
              </a:rPr>
              <a:t>ALADN 2013</a:t>
            </a:r>
          </a:p>
          <a:p>
            <a:pPr eaLnBrk="1" hangingPunct="1"/>
            <a:endParaRPr lang="en-US" sz="24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9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Donor Demographics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686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>
                <a:latin typeface="Palatino"/>
                <a:cs typeface="Palatino"/>
              </a:rPr>
              <a:t>Potential </a:t>
            </a:r>
            <a:r>
              <a:rPr lang="en-US" sz="2700" dirty="0">
                <a:latin typeface="Palatino"/>
                <a:cs typeface="Palatino"/>
              </a:rPr>
              <a:t>donors in the following areas: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Parents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Corporate partners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KU alumni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Former student assistants, faculty and staff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Friends and other who have self-identified</a:t>
            </a: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323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Donor Snapshot – Pre-Engagement</a:t>
            </a:r>
            <a:endParaRPr lang="en-US" sz="33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686800" cy="4191000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Palatino"/>
                <a:cs typeface="Palatino"/>
              </a:rPr>
              <a:t>Library donors</a:t>
            </a:r>
          </a:p>
          <a:p>
            <a:pPr lvl="1"/>
            <a:r>
              <a:rPr lang="en-US" sz="2300" dirty="0" smtClean="0">
                <a:latin typeface="Palatino"/>
                <a:cs typeface="Palatino"/>
              </a:rPr>
              <a:t>0.5</a:t>
            </a:r>
            <a:r>
              <a:rPr lang="en-US" sz="2300" dirty="0">
                <a:latin typeface="Palatino"/>
                <a:cs typeface="Palatino"/>
              </a:rPr>
              <a:t>% percent of KU alumni </a:t>
            </a:r>
            <a:r>
              <a:rPr lang="en-US" sz="2300" dirty="0" smtClean="0">
                <a:latin typeface="Palatino"/>
                <a:cs typeface="Palatino"/>
              </a:rPr>
              <a:t>had </a:t>
            </a:r>
            <a:r>
              <a:rPr lang="en-US" sz="2300" dirty="0">
                <a:latin typeface="Palatino"/>
                <a:cs typeface="Palatino"/>
              </a:rPr>
              <a:t>made a </a:t>
            </a:r>
            <a:r>
              <a:rPr lang="en-US" sz="2300" dirty="0" smtClean="0">
                <a:latin typeface="Palatino"/>
                <a:cs typeface="Palatino"/>
              </a:rPr>
              <a:t>gift prior to 2007</a:t>
            </a:r>
          </a:p>
          <a:p>
            <a:pPr lvl="1"/>
            <a:r>
              <a:rPr lang="en-US" sz="2400" dirty="0" smtClean="0">
                <a:latin typeface="Palatino"/>
                <a:cs typeface="Palatino"/>
              </a:rPr>
              <a:t>Significant </a:t>
            </a:r>
            <a:r>
              <a:rPr lang="en-US" sz="2400" dirty="0">
                <a:latin typeface="Palatino"/>
                <a:cs typeface="Palatino"/>
              </a:rPr>
              <a:t>room for improvement</a:t>
            </a:r>
          </a:p>
          <a:p>
            <a:endParaRPr lang="en-US" sz="2700" dirty="0">
              <a:latin typeface="Palatino"/>
              <a:cs typeface="Palatino"/>
            </a:endParaRPr>
          </a:p>
          <a:p>
            <a:r>
              <a:rPr lang="en-US" sz="2700" dirty="0">
                <a:latin typeface="Palatino"/>
                <a:cs typeface="Palatino"/>
              </a:rPr>
              <a:t>Geographic distribution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63 percent of donors </a:t>
            </a:r>
            <a:r>
              <a:rPr lang="en-US" sz="2300" dirty="0" smtClean="0">
                <a:latin typeface="Palatino"/>
                <a:cs typeface="Palatino"/>
              </a:rPr>
              <a:t>were in </a:t>
            </a:r>
            <a:r>
              <a:rPr lang="en-US" sz="2300" dirty="0">
                <a:latin typeface="Palatino"/>
                <a:cs typeface="Palatino"/>
              </a:rPr>
              <a:t>state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Half of those donors </a:t>
            </a:r>
            <a:r>
              <a:rPr lang="en-US" sz="2300" dirty="0" smtClean="0">
                <a:latin typeface="Palatino"/>
                <a:cs typeface="Palatino"/>
              </a:rPr>
              <a:t>lived </a:t>
            </a:r>
            <a:r>
              <a:rPr lang="en-US" sz="2300" dirty="0">
                <a:latin typeface="Palatino"/>
                <a:cs typeface="Palatino"/>
              </a:rPr>
              <a:t>within driving distance of KU</a:t>
            </a: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896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Donor Snapshot – Pre-Engagement</a:t>
            </a:r>
            <a:endParaRPr lang="en-US" sz="33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686800" cy="4191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Palatino"/>
                <a:cs typeface="Palatino"/>
              </a:rPr>
              <a:t>Average </a:t>
            </a:r>
            <a:r>
              <a:rPr lang="en-US" sz="2700" dirty="0">
                <a:latin typeface="Palatino"/>
                <a:cs typeface="Palatino"/>
              </a:rPr>
              <a:t>gifts (adjusted</a:t>
            </a:r>
            <a:r>
              <a:rPr lang="en-US" sz="2700" dirty="0" smtClean="0">
                <a:latin typeface="Palatino"/>
                <a:cs typeface="Palatino"/>
              </a:rPr>
              <a:t>) </a:t>
            </a:r>
            <a:endParaRPr lang="en-US" sz="2700" dirty="0">
              <a:latin typeface="Palatino"/>
              <a:cs typeface="Palatino"/>
            </a:endParaRPr>
          </a:p>
          <a:p>
            <a:pPr lvl="1"/>
            <a:r>
              <a:rPr lang="en-US" sz="2300" dirty="0">
                <a:latin typeface="Palatino"/>
                <a:cs typeface="Palatino"/>
              </a:rPr>
              <a:t>Average gift of Kansas donors - $110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Average gift of Lawrence area donors - $</a:t>
            </a:r>
            <a:r>
              <a:rPr lang="en-US" sz="2300" dirty="0" smtClean="0">
                <a:latin typeface="Palatino"/>
                <a:cs typeface="Palatino"/>
              </a:rPr>
              <a:t>230</a:t>
            </a:r>
          </a:p>
          <a:p>
            <a:pPr lvl="1"/>
            <a:endParaRPr lang="en-US" sz="2300" dirty="0">
              <a:latin typeface="Palatino"/>
              <a:cs typeface="Palatino"/>
            </a:endParaRPr>
          </a:p>
          <a:p>
            <a:r>
              <a:rPr lang="en-US" sz="2700" dirty="0">
                <a:latin typeface="Palatino"/>
                <a:cs typeface="Palatino"/>
              </a:rPr>
              <a:t>High potential with 400 local friends and donors</a:t>
            </a: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7210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Communications Goals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686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Palatino"/>
                <a:cs typeface="Palatino"/>
              </a:rPr>
              <a:t>Establishing clear goals: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Maintains clarity 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Sets assessment standards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Keeps you and your outreach program focused</a:t>
            </a:r>
          </a:p>
          <a:p>
            <a:endParaRPr lang="en-US" sz="2700" dirty="0">
              <a:latin typeface="Palatino"/>
              <a:cs typeface="Palatino"/>
            </a:endParaRP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283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Communications Goals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686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>
                <a:latin typeface="Palatino"/>
                <a:cs typeface="Palatino"/>
              </a:rPr>
              <a:t>Questions </a:t>
            </a:r>
            <a:r>
              <a:rPr lang="en-US" sz="2700" dirty="0">
                <a:latin typeface="Palatino"/>
                <a:cs typeface="Palatino"/>
              </a:rPr>
              <a:t>to ask:</a:t>
            </a:r>
          </a:p>
          <a:p>
            <a:pPr lvl="1"/>
            <a:r>
              <a:rPr lang="en-US" sz="2300" dirty="0" smtClean="0">
                <a:latin typeface="Palatino"/>
                <a:cs typeface="Palatino"/>
              </a:rPr>
              <a:t>Why </a:t>
            </a:r>
            <a:r>
              <a:rPr lang="en-US" sz="2300" dirty="0">
                <a:latin typeface="Palatino"/>
                <a:cs typeface="Palatino"/>
              </a:rPr>
              <a:t>are we addressing this group</a:t>
            </a:r>
            <a:r>
              <a:rPr lang="en-US" sz="2300" dirty="0" smtClean="0">
                <a:latin typeface="Palatino"/>
                <a:cs typeface="Palatino"/>
              </a:rPr>
              <a:t>?</a:t>
            </a:r>
            <a:endParaRPr lang="en-US" sz="2300" dirty="0">
              <a:latin typeface="Palatino"/>
              <a:cs typeface="Palatino"/>
            </a:endParaRPr>
          </a:p>
          <a:p>
            <a:pPr lvl="1"/>
            <a:r>
              <a:rPr lang="en-US" sz="2300" dirty="0" smtClean="0">
                <a:latin typeface="Palatino"/>
                <a:cs typeface="Palatino"/>
              </a:rPr>
              <a:t>What </a:t>
            </a:r>
            <a:r>
              <a:rPr lang="en-US" sz="2300" dirty="0">
                <a:latin typeface="Palatino"/>
                <a:cs typeface="Palatino"/>
              </a:rPr>
              <a:t>are we trying to communicate</a:t>
            </a:r>
            <a:r>
              <a:rPr lang="en-US" sz="2300" dirty="0" smtClean="0">
                <a:latin typeface="Palatino"/>
                <a:cs typeface="Palatino"/>
              </a:rPr>
              <a:t>?</a:t>
            </a:r>
            <a:endParaRPr lang="en-US" sz="2300" dirty="0">
              <a:latin typeface="Palatino"/>
              <a:cs typeface="Palatino"/>
            </a:endParaRPr>
          </a:p>
          <a:p>
            <a:pPr lvl="1"/>
            <a:r>
              <a:rPr lang="en-US" sz="2300" dirty="0" smtClean="0">
                <a:latin typeface="Palatino"/>
                <a:cs typeface="Palatino"/>
              </a:rPr>
              <a:t>What </a:t>
            </a:r>
            <a:r>
              <a:rPr lang="en-US" sz="2300" dirty="0">
                <a:latin typeface="Palatino"/>
                <a:cs typeface="Palatino"/>
              </a:rPr>
              <a:t>do we need to accomplish</a:t>
            </a:r>
            <a:r>
              <a:rPr lang="en-US" sz="2300" dirty="0" smtClean="0">
                <a:latin typeface="Palatino"/>
                <a:cs typeface="Palatino"/>
              </a:rPr>
              <a:t>?</a:t>
            </a:r>
            <a:endParaRPr lang="en-US" sz="2300" dirty="0">
              <a:latin typeface="Palatino"/>
              <a:cs typeface="Palatino"/>
            </a:endParaRPr>
          </a:p>
          <a:p>
            <a:pPr lvl="1"/>
            <a:r>
              <a:rPr lang="en-US" sz="2300" dirty="0" smtClean="0">
                <a:latin typeface="Palatino"/>
                <a:cs typeface="Palatino"/>
              </a:rPr>
              <a:t>What’s </a:t>
            </a:r>
            <a:r>
              <a:rPr lang="en-US" sz="2300" dirty="0">
                <a:latin typeface="Palatino"/>
                <a:cs typeface="Palatino"/>
              </a:rPr>
              <a:t>the best possible outcome</a:t>
            </a:r>
            <a:r>
              <a:rPr lang="en-US" sz="2300" dirty="0" smtClean="0">
                <a:latin typeface="Palatino"/>
                <a:cs typeface="Palatino"/>
              </a:rPr>
              <a:t>?</a:t>
            </a: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4893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Communications Goals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686800" cy="4191000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Palatino"/>
                <a:cs typeface="Palatino"/>
              </a:rPr>
              <a:t>Increase awareness of giving opportunities and outcomes</a:t>
            </a:r>
          </a:p>
          <a:p>
            <a:r>
              <a:rPr lang="en-US" sz="2700" dirty="0">
                <a:latin typeface="Palatino"/>
                <a:cs typeface="Palatino"/>
              </a:rPr>
              <a:t>Increase awareness of impact to campus, community and state</a:t>
            </a:r>
          </a:p>
          <a:p>
            <a:r>
              <a:rPr lang="en-US" sz="2700" dirty="0">
                <a:latin typeface="Palatino"/>
                <a:cs typeface="Palatino"/>
              </a:rPr>
              <a:t>Increase awareness of resources</a:t>
            </a:r>
          </a:p>
          <a:p>
            <a:r>
              <a:rPr lang="en-US" sz="2700" dirty="0">
                <a:latin typeface="Palatino"/>
                <a:cs typeface="Palatino"/>
              </a:rPr>
              <a:t>Build prestige and reputation</a:t>
            </a:r>
          </a:p>
          <a:p>
            <a:r>
              <a:rPr lang="en-US" sz="2700" dirty="0">
                <a:latin typeface="Palatino"/>
                <a:cs typeface="Palatino"/>
              </a:rPr>
              <a:t>Promote opportunities to engage </a:t>
            </a: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922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Key Messages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686800" cy="4191000"/>
          </a:xfrm>
        </p:spPr>
        <p:txBody>
          <a:bodyPr>
            <a:normAutofit lnSpcReduction="10000"/>
          </a:bodyPr>
          <a:lstStyle/>
          <a:p>
            <a:r>
              <a:rPr lang="en-US" sz="2700" dirty="0">
                <a:latin typeface="Palatino"/>
                <a:cs typeface="Palatino"/>
              </a:rPr>
              <a:t>What are the top three to five things your stakeholders must know?</a:t>
            </a:r>
          </a:p>
          <a:p>
            <a:endParaRPr lang="en-US" sz="2700" dirty="0">
              <a:latin typeface="Palatino"/>
              <a:cs typeface="Palatino"/>
            </a:endParaRPr>
          </a:p>
          <a:p>
            <a:r>
              <a:rPr lang="en-US" sz="2700" dirty="0">
                <a:latin typeface="Palatino"/>
                <a:cs typeface="Palatino"/>
              </a:rPr>
              <a:t>Key messages ensure consistency across outreach efforts with ease: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Publications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Releases and media interviews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Written and interpersonal communication</a:t>
            </a:r>
          </a:p>
          <a:p>
            <a:pPr lvl="1"/>
            <a:endParaRPr lang="en-US" sz="2300" dirty="0">
              <a:latin typeface="Palatino"/>
              <a:cs typeface="Palatino"/>
            </a:endParaRPr>
          </a:p>
          <a:p>
            <a:r>
              <a:rPr lang="en-US" sz="2700" dirty="0">
                <a:latin typeface="Palatino"/>
                <a:cs typeface="Palatino"/>
              </a:rPr>
              <a:t>Repetition builds recognition</a:t>
            </a: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3555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Key Messages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191000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Palatino"/>
                <a:cs typeface="Palatino"/>
              </a:rPr>
              <a:t>A successful library means a successful university. </a:t>
            </a:r>
            <a:endParaRPr lang="en-US" sz="2700" dirty="0" smtClean="0">
              <a:latin typeface="Palatino"/>
              <a:cs typeface="Palatino"/>
            </a:endParaRP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r>
              <a:rPr lang="en-US" sz="2700" dirty="0">
                <a:latin typeface="Palatino"/>
                <a:cs typeface="Palatino"/>
              </a:rPr>
              <a:t>KU Libraries are home to unique collections and other giving opportunities that enable you to support a permanent historical record.</a:t>
            </a: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883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Key Messages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191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Palatino"/>
                <a:cs typeface="Palatino"/>
              </a:rPr>
              <a:t>Supporting </a:t>
            </a:r>
            <a:r>
              <a:rPr lang="en-US" sz="2700" dirty="0">
                <a:latin typeface="Palatino"/>
                <a:cs typeface="Palatino"/>
              </a:rPr>
              <a:t>KU Libraries means providing access to a world of ideas</a:t>
            </a:r>
            <a:r>
              <a:rPr lang="en-US" sz="2700" dirty="0" smtClean="0">
                <a:latin typeface="Palatino"/>
                <a:cs typeface="Palatino"/>
              </a:rPr>
              <a:t>.</a:t>
            </a: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r>
              <a:rPr lang="en-US" sz="2700" dirty="0">
                <a:latin typeface="Palatino"/>
                <a:cs typeface="Palatino"/>
              </a:rPr>
              <a:t>Supporting the Libraries means your gift has tremendous reach and longevity across campus.</a:t>
            </a: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6456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Communications Planning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191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Palatino"/>
                <a:cs typeface="Palatino"/>
              </a:rPr>
              <a:t>A tactical communications plan:</a:t>
            </a:r>
          </a:p>
          <a:p>
            <a:pPr lvl="1"/>
            <a:r>
              <a:rPr lang="en-US" sz="2300" dirty="0" smtClean="0">
                <a:latin typeface="Palatino"/>
                <a:cs typeface="Palatino"/>
              </a:rPr>
              <a:t>Serves as a practical </a:t>
            </a:r>
            <a:r>
              <a:rPr lang="en-US" sz="2300" dirty="0">
                <a:latin typeface="Palatino"/>
                <a:cs typeface="Palatino"/>
              </a:rPr>
              <a:t>roadmap </a:t>
            </a:r>
          </a:p>
          <a:p>
            <a:pPr lvl="1"/>
            <a:r>
              <a:rPr lang="en-US" sz="2300" dirty="0" smtClean="0">
                <a:latin typeface="Palatino"/>
                <a:cs typeface="Palatino"/>
              </a:rPr>
              <a:t>Connects </a:t>
            </a:r>
            <a:r>
              <a:rPr lang="en-US" sz="2300" dirty="0">
                <a:latin typeface="Palatino"/>
                <a:cs typeface="Palatino"/>
              </a:rPr>
              <a:t>key messages with stakeholders </a:t>
            </a:r>
            <a:endParaRPr lang="en-US" sz="2300" dirty="0" smtClean="0">
              <a:latin typeface="Palatino"/>
              <a:cs typeface="Palatino"/>
            </a:endParaRPr>
          </a:p>
          <a:p>
            <a:pPr lvl="1"/>
            <a:r>
              <a:rPr lang="en-US" sz="2300" dirty="0" smtClean="0">
                <a:latin typeface="Palatino"/>
                <a:cs typeface="Palatino"/>
              </a:rPr>
              <a:t>Creates an organized framework</a:t>
            </a: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0149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524000"/>
            <a:ext cx="7162800" cy="4267200"/>
          </a:xfrm>
        </p:spPr>
        <p:txBody>
          <a:bodyPr>
            <a:normAutofit/>
          </a:bodyPr>
          <a:lstStyle/>
          <a:p>
            <a:pPr marL="514350" lvl="1" indent="-514350">
              <a:buFont typeface="Arial"/>
              <a:buChar char="•"/>
            </a:pPr>
            <a:r>
              <a:rPr lang="en-US" sz="2700" dirty="0" smtClean="0">
                <a:latin typeface="Palatino"/>
                <a:cs typeface="Palatino"/>
              </a:rPr>
              <a:t>26,266 </a:t>
            </a:r>
            <a:r>
              <a:rPr lang="en-US" sz="2700" dirty="0">
                <a:latin typeface="Palatino"/>
                <a:cs typeface="Palatino"/>
              </a:rPr>
              <a:t>students</a:t>
            </a:r>
          </a:p>
          <a:p>
            <a:pPr marL="514350" lvl="1" indent="-514350">
              <a:buFont typeface="Arial"/>
              <a:buChar char="•"/>
            </a:pPr>
            <a:r>
              <a:rPr lang="en-US" sz="2700" dirty="0" smtClean="0">
                <a:latin typeface="Palatino"/>
                <a:cs typeface="Palatino"/>
              </a:rPr>
              <a:t>2,617 </a:t>
            </a:r>
            <a:r>
              <a:rPr lang="en-US" sz="2700" dirty="0">
                <a:latin typeface="Palatino"/>
                <a:cs typeface="Palatino"/>
              </a:rPr>
              <a:t>faculty members</a:t>
            </a:r>
          </a:p>
          <a:p>
            <a:pPr marL="514350" lvl="1" indent="-514350">
              <a:buFont typeface="Arial"/>
              <a:buChar char="•"/>
            </a:pPr>
            <a:r>
              <a:rPr lang="en-US" sz="2700" dirty="0" smtClean="0">
                <a:latin typeface="Palatino"/>
                <a:cs typeface="Palatino"/>
              </a:rPr>
              <a:t>170 </a:t>
            </a:r>
            <a:r>
              <a:rPr lang="en-US" sz="2700" dirty="0">
                <a:latin typeface="Palatino"/>
                <a:cs typeface="Palatino"/>
              </a:rPr>
              <a:t>fields of study in </a:t>
            </a:r>
            <a:r>
              <a:rPr lang="en-US" sz="2700" dirty="0" smtClean="0">
                <a:latin typeface="Palatino"/>
                <a:cs typeface="Palatino"/>
              </a:rPr>
              <a:t/>
            </a:r>
            <a:br>
              <a:rPr lang="en-US" sz="2700" dirty="0" smtClean="0">
                <a:latin typeface="Palatino"/>
                <a:cs typeface="Palatino"/>
              </a:rPr>
            </a:br>
            <a:r>
              <a:rPr lang="en-US" sz="2700" dirty="0" smtClean="0">
                <a:latin typeface="Palatino"/>
                <a:cs typeface="Palatino"/>
              </a:rPr>
              <a:t>14 </a:t>
            </a:r>
            <a:r>
              <a:rPr lang="en-US" sz="2700" dirty="0">
                <a:latin typeface="Palatino"/>
                <a:cs typeface="Palatino"/>
              </a:rPr>
              <a:t>schools</a:t>
            </a:r>
          </a:p>
          <a:p>
            <a:pPr marL="514350" lvl="1" indent="-514350">
              <a:buFont typeface="Arial"/>
              <a:buChar char="•"/>
            </a:pPr>
            <a:r>
              <a:rPr lang="en-US" sz="2700" dirty="0" smtClean="0">
                <a:latin typeface="Palatino"/>
                <a:cs typeface="Palatino"/>
              </a:rPr>
              <a:t>$1.8 </a:t>
            </a:r>
            <a:r>
              <a:rPr lang="en-US" sz="2700" dirty="0">
                <a:latin typeface="Palatino"/>
                <a:cs typeface="Palatino"/>
              </a:rPr>
              <a:t>billion </a:t>
            </a:r>
            <a:r>
              <a:rPr lang="en-US" sz="2700" dirty="0" smtClean="0">
                <a:latin typeface="Palatino"/>
                <a:cs typeface="Palatino"/>
              </a:rPr>
              <a:t>endowment</a:t>
            </a:r>
          </a:p>
          <a:p>
            <a:pPr marL="514350" lvl="1" indent="-514350">
              <a:buFont typeface="Arial"/>
              <a:buChar char="•"/>
            </a:pPr>
            <a:r>
              <a:rPr lang="en-US" sz="2700" dirty="0" smtClean="0">
                <a:latin typeface="Palatino"/>
                <a:cs typeface="Palatino"/>
              </a:rPr>
              <a:t>$1.2 billion campaign</a:t>
            </a:r>
            <a:endParaRPr lang="en-US" sz="2700" dirty="0">
              <a:latin typeface="Palatino"/>
              <a:cs typeface="Palatino"/>
            </a:endParaRPr>
          </a:p>
          <a:p>
            <a:pPr marL="514350" lvl="1" indent="-514350">
              <a:buFont typeface="Arial"/>
              <a:buChar char="•"/>
            </a:pPr>
            <a:r>
              <a:rPr lang="en-US" sz="2700" dirty="0" smtClean="0">
                <a:latin typeface="Palatino"/>
                <a:cs typeface="Palatino"/>
              </a:rPr>
              <a:t>235,000 alumni</a:t>
            </a:r>
            <a:endParaRPr lang="en-US" sz="2700" dirty="0">
              <a:latin typeface="Palatino"/>
              <a:cs typeface="Palatino"/>
            </a:endParaRPr>
          </a:p>
        </p:txBody>
      </p:sp>
      <p:pic>
        <p:nvPicPr>
          <p:cNvPr id="4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University of Kansas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pic>
        <p:nvPicPr>
          <p:cNvPr id="9" name="Picture 8" descr="watson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8076">
            <a:off x="5558884" y="1510321"/>
            <a:ext cx="3162300" cy="2059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100415preview.jpg"/>
          <p:cNvPicPr>
            <a:picLocks noChangeAspect="1"/>
          </p:cNvPicPr>
          <p:nvPr/>
        </p:nvPicPr>
        <p:blipFill>
          <a:blip r:embed="rId4"/>
          <a:srcRect r="25843"/>
          <a:stretch>
            <a:fillRect/>
          </a:stretch>
        </p:blipFill>
        <p:spPr>
          <a:xfrm rot="21349564">
            <a:off x="5149065" y="3219605"/>
            <a:ext cx="2100209" cy="1888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585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Tactical Plans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>
                <a:latin typeface="Palatino"/>
                <a:cs typeface="Palatino"/>
              </a:rPr>
              <a:t>A </a:t>
            </a:r>
            <a:r>
              <a:rPr lang="en-US" sz="2700" dirty="0">
                <a:latin typeface="Palatino"/>
                <a:cs typeface="Palatino"/>
              </a:rPr>
              <a:t>tactical plan: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Outlines </a:t>
            </a:r>
            <a:r>
              <a:rPr lang="en-US" sz="2300" dirty="0" smtClean="0">
                <a:latin typeface="Palatino"/>
                <a:cs typeface="Palatino"/>
              </a:rPr>
              <a:t>outlets</a:t>
            </a:r>
            <a:r>
              <a:rPr lang="en-US" sz="2300" dirty="0">
                <a:latin typeface="Palatino"/>
                <a:cs typeface="Palatino"/>
              </a:rPr>
              <a:t>, events and other ways to reach stakeholders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Utilizes existing resources to minimize costs and maximize reach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Allows </a:t>
            </a:r>
            <a:r>
              <a:rPr lang="en-US" sz="2300" dirty="0" smtClean="0">
                <a:latin typeface="Palatino"/>
                <a:cs typeface="Palatino"/>
              </a:rPr>
              <a:t>for outreach efforts tailored </a:t>
            </a:r>
            <a:r>
              <a:rPr lang="en-US" sz="2300" dirty="0">
                <a:latin typeface="Palatino"/>
                <a:cs typeface="Palatino"/>
              </a:rPr>
              <a:t>to specific audiences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Can be expanded and updated regularly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Is a huge amount of work…but </a:t>
            </a:r>
            <a:r>
              <a:rPr lang="en-US" sz="2300" dirty="0" smtClean="0">
                <a:latin typeface="Palatino"/>
                <a:cs typeface="Palatino"/>
              </a:rPr>
              <a:t>absolutely </a:t>
            </a:r>
            <a:r>
              <a:rPr lang="en-US" sz="2300" dirty="0">
                <a:latin typeface="Palatino"/>
                <a:cs typeface="Palatino"/>
              </a:rPr>
              <a:t>worth it</a:t>
            </a: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045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Tactical Plan Layout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graphicFrame>
        <p:nvGraphicFramePr>
          <p:cNvPr id="8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264298"/>
              </p:ext>
            </p:extLst>
          </p:nvPr>
        </p:nvGraphicFramePr>
        <p:xfrm>
          <a:off x="762000" y="1524000"/>
          <a:ext cx="7620000" cy="4648200"/>
        </p:xfrm>
        <a:graphic>
          <a:graphicData uri="http://schemas.openxmlformats.org/drawingml/2006/table">
            <a:tbl>
              <a:tblPr/>
              <a:tblGrid>
                <a:gridCol w="1066800"/>
                <a:gridCol w="990600"/>
                <a:gridCol w="990600"/>
                <a:gridCol w="990600"/>
                <a:gridCol w="1066800"/>
                <a:gridCol w="914400"/>
                <a:gridCol w="1600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Tactic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Type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Audience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Timing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Sponsor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Contact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Email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Bibliophile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Newsletter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Donors and friends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July and December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Libraries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Rebecca Smith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rasmith@ku.edu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Kansas Alumni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Magazine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Alumni Association members, donors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March, June, September, December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Alumni Association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Steven Hill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hill@kuaa.org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KU Connections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E-Newsletter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Alumni Association members, donors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Monthly, Deadline 25th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Alumni Association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Chris Lazzarino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lazzarino@kuaa.org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KU Giving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Magazine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Donors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February, May, August, November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Endowment Association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Kirsten Bosnak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bosnak@kuea.org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Spencer E-News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E-Newsletter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Donors and friends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Monthly, Deadline 5th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Spencer Museum of Art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Bill Woodard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woodard@sma.org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Communique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Newsletter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Donors and friends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May and November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Hall Center for the Humanities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Victor Bailey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MS Pゴシック" charset="0"/>
                          <a:cs typeface="MS Pゴシック" charset="0"/>
                        </a:rPr>
                        <a:t>hallcenter@ku.edu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ゴシック" charset="0"/>
                        <a:cs typeface="MS P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3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New Tactics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3434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>
                <a:latin typeface="Palatino"/>
                <a:cs typeface="Palatino"/>
              </a:rPr>
              <a:t>Publications	</a:t>
            </a:r>
          </a:p>
          <a:p>
            <a:pPr lvl="1"/>
            <a:r>
              <a:rPr lang="en-US" sz="2300" dirty="0" smtClean="0">
                <a:latin typeface="Palatino"/>
                <a:cs typeface="Palatino"/>
              </a:rPr>
              <a:t>Letters </a:t>
            </a:r>
            <a:r>
              <a:rPr lang="en-US" sz="2300" dirty="0">
                <a:latin typeface="Palatino"/>
                <a:cs typeface="Palatino"/>
              </a:rPr>
              <a:t>from the dean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Donor newsletter - 2/year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Annual report</a:t>
            </a:r>
          </a:p>
          <a:p>
            <a:endParaRPr lang="en-US" sz="2700" dirty="0">
              <a:latin typeface="Palatino"/>
              <a:cs typeface="Palatino"/>
            </a:endParaRPr>
          </a:p>
          <a:p>
            <a:pPr marL="0" indent="0">
              <a:buNone/>
            </a:pPr>
            <a:r>
              <a:rPr lang="en-US" sz="2700" dirty="0">
                <a:latin typeface="Palatino"/>
                <a:cs typeface="Palatino"/>
              </a:rPr>
              <a:t>Marketing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Web development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Promotional materials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READ </a:t>
            </a:r>
            <a:r>
              <a:rPr lang="en-US" sz="2300" dirty="0" smtClean="0">
                <a:latin typeface="Palatino"/>
                <a:cs typeface="Palatino"/>
              </a:rPr>
              <a:t>campaign</a:t>
            </a:r>
          </a:p>
          <a:p>
            <a:pPr lvl="1"/>
            <a:r>
              <a:rPr lang="en-US" sz="2300" dirty="0" smtClean="0">
                <a:latin typeface="Palatino"/>
                <a:cs typeface="Palatino"/>
              </a:rPr>
              <a:t>Social media</a:t>
            </a:r>
            <a:endParaRPr lang="en-US" sz="2300" dirty="0">
              <a:latin typeface="Palatino"/>
              <a:cs typeface="Palatino"/>
            </a:endParaRP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  <p:pic>
        <p:nvPicPr>
          <p:cNvPr id="8" name="Picture 8" descr="biblioph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1337">
            <a:off x="5234280" y="1476372"/>
            <a:ext cx="2573133" cy="3330016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New Tactics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Palatino"/>
                <a:cs typeface="Palatino"/>
              </a:rPr>
              <a:t>Media Relations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Focused primarily on local media outlets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Created releases with communication goals in mind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Incorporated key messages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Provided one-on-one media training to staff</a:t>
            </a:r>
          </a:p>
          <a:p>
            <a:endParaRPr lang="en-US" sz="2700" dirty="0">
              <a:latin typeface="Palatino"/>
              <a:cs typeface="Palatino"/>
            </a:endParaRP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317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New Tactics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Palatino"/>
                <a:cs typeface="Palatino"/>
              </a:rPr>
              <a:t>Events</a:t>
            </a:r>
            <a:endParaRPr lang="en-US" dirty="0">
              <a:latin typeface="Palatino"/>
              <a:cs typeface="Palatino"/>
            </a:endParaRPr>
          </a:p>
          <a:p>
            <a:pPr lvl="1"/>
            <a:r>
              <a:rPr lang="en-US" sz="2300" dirty="0">
                <a:latin typeface="Palatino"/>
                <a:cs typeface="Palatino"/>
              </a:rPr>
              <a:t>Family </a:t>
            </a:r>
            <a:r>
              <a:rPr lang="en-US" sz="2300" dirty="0" smtClean="0">
                <a:latin typeface="Palatino"/>
                <a:cs typeface="Palatino"/>
              </a:rPr>
              <a:t>Weekend </a:t>
            </a:r>
            <a:r>
              <a:rPr lang="en-US" sz="2300" dirty="0">
                <a:latin typeface="Palatino"/>
                <a:cs typeface="Palatino"/>
              </a:rPr>
              <a:t>&amp; Homecoming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Reading festival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Retooling existing events </a:t>
            </a:r>
          </a:p>
          <a:p>
            <a:pPr lvl="1"/>
            <a:r>
              <a:rPr lang="en-US" sz="2300" dirty="0" smtClean="0">
                <a:latin typeface="Palatino"/>
                <a:cs typeface="Palatino"/>
              </a:rPr>
              <a:t>Donor </a:t>
            </a:r>
            <a:r>
              <a:rPr lang="en-US" sz="2300" dirty="0">
                <a:latin typeface="Palatino"/>
                <a:cs typeface="Palatino"/>
              </a:rPr>
              <a:t>recognition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Follow-up</a:t>
            </a: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44703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Assessment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Palatino"/>
                <a:cs typeface="Palatino"/>
              </a:rPr>
              <a:t>Success determined by increased: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Communication with stakeholders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Dissemination of targeted messages 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Media coverage in targeted outlets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Opportunities for outreach</a:t>
            </a:r>
          </a:p>
          <a:p>
            <a:endParaRPr lang="en-US" dirty="0">
              <a:latin typeface="Palatino"/>
              <a:cs typeface="Palatino"/>
            </a:endParaRP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561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Initial Markers of Success 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Palatino"/>
                <a:cs typeface="Palatino"/>
              </a:rPr>
              <a:t>Expanded media coverage</a:t>
            </a:r>
          </a:p>
          <a:p>
            <a:pPr lvl="1"/>
            <a:r>
              <a:rPr lang="en-US" sz="2400" dirty="0">
                <a:latin typeface="Palatino"/>
                <a:cs typeface="Palatino"/>
              </a:rPr>
              <a:t>200 media hits in 18 months (up from 10)</a:t>
            </a:r>
          </a:p>
          <a:p>
            <a:pPr lvl="1"/>
            <a:r>
              <a:rPr lang="en-US" sz="2400" dirty="0">
                <a:latin typeface="Palatino"/>
                <a:cs typeface="Palatino"/>
              </a:rPr>
              <a:t>Key messages present in a vast majority of proactive coverage</a:t>
            </a:r>
          </a:p>
          <a:p>
            <a:pPr marL="0" indent="0">
              <a:buNone/>
            </a:pPr>
            <a:endParaRPr lang="en-US" dirty="0">
              <a:latin typeface="Palatino"/>
              <a:cs typeface="Palatino"/>
            </a:endParaRPr>
          </a:p>
          <a:p>
            <a:endParaRPr lang="en-US" dirty="0">
              <a:latin typeface="Palatino"/>
              <a:cs typeface="Palatino"/>
            </a:endParaRP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915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Initial Markers of Success 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Palatino"/>
                <a:cs typeface="Palatino"/>
              </a:rPr>
              <a:t>Expanded </a:t>
            </a:r>
            <a:r>
              <a:rPr lang="en-US" dirty="0">
                <a:latin typeface="Palatino"/>
                <a:cs typeface="Palatino"/>
              </a:rPr>
              <a:t>outreach</a:t>
            </a:r>
          </a:p>
          <a:p>
            <a:pPr lvl="1"/>
            <a:r>
              <a:rPr lang="en-US" sz="2400" dirty="0">
                <a:latin typeface="Palatino"/>
                <a:cs typeface="Palatino"/>
              </a:rPr>
              <a:t>17 special events in 18 months</a:t>
            </a:r>
          </a:p>
          <a:p>
            <a:pPr lvl="1"/>
            <a:r>
              <a:rPr lang="en-US" sz="2400" dirty="0">
                <a:latin typeface="Palatino"/>
                <a:cs typeface="Palatino"/>
              </a:rPr>
              <a:t>Attendance steadily grew from 20-30 people per event to 60-70, with many returning </a:t>
            </a:r>
          </a:p>
          <a:p>
            <a:pPr lvl="1"/>
            <a:r>
              <a:rPr lang="en-US" sz="2400" dirty="0">
                <a:latin typeface="Palatino"/>
                <a:cs typeface="Palatino"/>
              </a:rPr>
              <a:t>Survey responses </a:t>
            </a:r>
            <a:r>
              <a:rPr lang="en-US" sz="2400" dirty="0" smtClean="0">
                <a:latin typeface="Palatino"/>
                <a:cs typeface="Palatino"/>
              </a:rPr>
              <a:t>showed </a:t>
            </a:r>
            <a:r>
              <a:rPr lang="en-US" sz="2400" dirty="0">
                <a:latin typeface="Palatino"/>
                <a:cs typeface="Palatino"/>
              </a:rPr>
              <a:t>growing affinity</a:t>
            </a:r>
          </a:p>
          <a:p>
            <a:endParaRPr lang="en-US" dirty="0">
              <a:latin typeface="Palatino"/>
              <a:cs typeface="Palatino"/>
            </a:endParaRPr>
          </a:p>
          <a:p>
            <a:endParaRPr lang="en-US" dirty="0">
              <a:latin typeface="Palatino"/>
              <a:cs typeface="Palatino"/>
            </a:endParaRP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195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Initial Markers of Success 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191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Palatino"/>
                <a:cs typeface="Palatino"/>
              </a:rPr>
              <a:t>Acquired </a:t>
            </a:r>
            <a:r>
              <a:rPr lang="en-US" sz="2800" dirty="0">
                <a:latin typeface="Palatino"/>
                <a:cs typeface="Palatino"/>
              </a:rPr>
              <a:t>a half-time development </a:t>
            </a:r>
            <a:r>
              <a:rPr lang="en-US" sz="2800" dirty="0" smtClean="0">
                <a:latin typeface="Palatino"/>
                <a:cs typeface="Palatino"/>
              </a:rPr>
              <a:t>director</a:t>
            </a:r>
          </a:p>
          <a:p>
            <a:r>
              <a:rPr lang="en-US" sz="2800" dirty="0" smtClean="0">
                <a:latin typeface="Palatino"/>
                <a:cs typeface="Palatino"/>
              </a:rPr>
              <a:t>Increased </a:t>
            </a:r>
            <a:r>
              <a:rPr lang="en-US" sz="2800" dirty="0">
                <a:latin typeface="Palatino"/>
                <a:cs typeface="Palatino"/>
              </a:rPr>
              <a:t>local </a:t>
            </a:r>
            <a:r>
              <a:rPr lang="en-US" sz="2800" dirty="0" smtClean="0">
                <a:latin typeface="Palatino"/>
                <a:cs typeface="Palatino"/>
              </a:rPr>
              <a:t>engagement</a:t>
            </a:r>
          </a:p>
          <a:p>
            <a:r>
              <a:rPr lang="en-US" sz="2800" dirty="0" smtClean="0">
                <a:latin typeface="Palatino"/>
                <a:cs typeface="Palatino"/>
              </a:rPr>
              <a:t>Launched </a:t>
            </a:r>
            <a:r>
              <a:rPr lang="en-US" sz="2800" dirty="0">
                <a:latin typeface="Palatino"/>
                <a:cs typeface="Palatino"/>
              </a:rPr>
              <a:t>new national engagement </a:t>
            </a:r>
            <a:r>
              <a:rPr lang="en-US" sz="2800" dirty="0" smtClean="0">
                <a:latin typeface="Palatino"/>
                <a:cs typeface="Palatino"/>
              </a:rPr>
              <a:t>program</a:t>
            </a:r>
          </a:p>
          <a:p>
            <a:r>
              <a:rPr lang="en-US" sz="2800" dirty="0" smtClean="0">
                <a:latin typeface="Palatino"/>
                <a:cs typeface="Palatino"/>
              </a:rPr>
              <a:t>Significant </a:t>
            </a:r>
            <a:r>
              <a:rPr lang="en-US" sz="2800" dirty="0">
                <a:latin typeface="Palatino"/>
                <a:cs typeface="Palatino"/>
              </a:rPr>
              <a:t>increase in contributions in next FY</a:t>
            </a:r>
          </a:p>
          <a:p>
            <a:endParaRPr lang="en-US" sz="2800" dirty="0">
              <a:latin typeface="Palatino"/>
              <a:cs typeface="Palatino"/>
            </a:endParaRPr>
          </a:p>
          <a:p>
            <a:pPr lvl="1"/>
            <a:endParaRPr lang="en-US" dirty="0">
              <a:latin typeface="Palatino"/>
              <a:cs typeface="Palatino"/>
            </a:endParaRPr>
          </a:p>
          <a:p>
            <a:endParaRPr lang="en-US" dirty="0">
              <a:latin typeface="Palatino"/>
              <a:cs typeface="Palatino"/>
            </a:endParaRPr>
          </a:p>
          <a:p>
            <a:pPr marL="0" indent="0">
              <a:buNone/>
            </a:pPr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457200" lvl="1" indent="0">
              <a:buNone/>
            </a:pPr>
            <a:endParaRPr lang="en-US" sz="23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662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Continued ROI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700" dirty="0" smtClean="0">
                <a:latin typeface="Palatino"/>
                <a:cs typeface="Palatino"/>
              </a:rPr>
              <a:t>Donor data snapshot - 2012</a:t>
            </a:r>
            <a:endParaRPr lang="en-US" sz="2300" dirty="0" smtClean="0">
              <a:latin typeface="Palatino"/>
              <a:cs typeface="Palatino"/>
            </a:endParaRPr>
          </a:p>
          <a:p>
            <a:pPr lvl="1">
              <a:buFont typeface="Arial"/>
              <a:buChar char="•"/>
            </a:pPr>
            <a:r>
              <a:rPr lang="en-US" sz="2300" dirty="0" smtClean="0">
                <a:latin typeface="Palatino"/>
                <a:cs typeface="Palatino"/>
              </a:rPr>
              <a:t>Percentage of alumni giving up 300 percent</a:t>
            </a:r>
          </a:p>
          <a:p>
            <a:pPr lvl="1">
              <a:buFont typeface="Arial"/>
              <a:buChar char="•"/>
            </a:pPr>
            <a:r>
              <a:rPr lang="en-US" sz="2300" dirty="0" smtClean="0">
                <a:latin typeface="Palatino"/>
                <a:cs typeface="Palatino"/>
              </a:rPr>
              <a:t>Lawrence average gift amount was up 25 percent (adjusted)</a:t>
            </a:r>
          </a:p>
          <a:p>
            <a:pPr lvl="1">
              <a:buFont typeface="Arial"/>
              <a:buChar char="•"/>
            </a:pPr>
            <a:r>
              <a:rPr lang="en-US" sz="2300" dirty="0" smtClean="0">
                <a:latin typeface="Palatino"/>
                <a:cs typeface="Palatino"/>
              </a:rPr>
              <a:t>Kansas average gift amount was up 28 percent (adjusted)</a:t>
            </a:r>
          </a:p>
        </p:txBody>
      </p:sp>
    </p:spTree>
    <p:extLst>
      <p:ext uri="{BB962C8B-B14F-4D97-AF65-F5344CB8AC3E}">
        <p14:creationId xmlns:p14="http://schemas.microsoft.com/office/powerpoint/2010/main" val="253258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rve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rajan Pro"/>
                <a:cs typeface="Trajan Pro"/>
              </a:rPr>
              <a:t>KU Libraries</a:t>
            </a:r>
            <a:endParaRPr lang="en-US" sz="3600" dirty="0">
              <a:solidFill>
                <a:srgbClr val="FF0000"/>
              </a:solidFill>
              <a:latin typeface="Trajan Pro"/>
              <a:cs typeface="Traja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848600" cy="4586343"/>
          </a:xfrm>
        </p:spPr>
        <p:txBody>
          <a:bodyPr>
            <a:noAutofit/>
          </a:bodyPr>
          <a:lstStyle/>
          <a:p>
            <a:r>
              <a:rPr lang="en-US" sz="2700" dirty="0">
                <a:latin typeface="Palatino"/>
                <a:cs typeface="Palatino"/>
              </a:rPr>
              <a:t>AAU member</a:t>
            </a:r>
          </a:p>
          <a:p>
            <a:r>
              <a:rPr lang="en-US" sz="2700" dirty="0">
                <a:latin typeface="Palatino"/>
                <a:cs typeface="Palatino"/>
              </a:rPr>
              <a:t>ARL member</a:t>
            </a:r>
          </a:p>
          <a:p>
            <a:r>
              <a:rPr lang="en-US" sz="2700" dirty="0">
                <a:latin typeface="Palatino"/>
                <a:cs typeface="Palatino"/>
              </a:rPr>
              <a:t>CRL member</a:t>
            </a:r>
          </a:p>
          <a:p>
            <a:r>
              <a:rPr lang="en-US" sz="2700" dirty="0" smtClean="0">
                <a:latin typeface="Palatino"/>
                <a:cs typeface="Palatino"/>
              </a:rPr>
              <a:t>4.2 </a:t>
            </a:r>
            <a:r>
              <a:rPr lang="en-US" sz="2700" dirty="0">
                <a:latin typeface="Palatino"/>
                <a:cs typeface="Palatino"/>
              </a:rPr>
              <a:t>million items</a:t>
            </a:r>
          </a:p>
          <a:p>
            <a:r>
              <a:rPr lang="en-US" sz="2700" dirty="0" smtClean="0">
                <a:latin typeface="Palatino"/>
                <a:cs typeface="Palatino"/>
              </a:rPr>
              <a:t>55 </a:t>
            </a:r>
            <a:r>
              <a:rPr lang="en-US" sz="2700" dirty="0">
                <a:latin typeface="Palatino"/>
                <a:cs typeface="Palatino"/>
              </a:rPr>
              <a:t>f</a:t>
            </a:r>
            <a:r>
              <a:rPr lang="en-US" sz="2700" dirty="0" smtClean="0">
                <a:latin typeface="Palatino"/>
                <a:cs typeface="Palatino"/>
              </a:rPr>
              <a:t>aculty</a:t>
            </a:r>
            <a:endParaRPr lang="en-US" sz="2700" dirty="0">
              <a:latin typeface="Palatino"/>
              <a:cs typeface="Palatino"/>
            </a:endParaRPr>
          </a:p>
          <a:p>
            <a:r>
              <a:rPr lang="en-US" sz="2700" dirty="0" smtClean="0">
                <a:latin typeface="Palatino"/>
                <a:cs typeface="Palatino"/>
              </a:rPr>
              <a:t>36 professionals</a:t>
            </a:r>
            <a:endParaRPr lang="en-US" sz="2700" dirty="0">
              <a:latin typeface="Palatino"/>
              <a:cs typeface="Palatino"/>
            </a:endParaRPr>
          </a:p>
          <a:p>
            <a:r>
              <a:rPr lang="en-US" sz="2700" dirty="0" smtClean="0">
                <a:latin typeface="Palatino"/>
                <a:cs typeface="Palatino"/>
              </a:rPr>
              <a:t>76 support </a:t>
            </a:r>
            <a:r>
              <a:rPr lang="en-US" sz="2700" dirty="0">
                <a:latin typeface="Palatino"/>
                <a:cs typeface="Palatino"/>
              </a:rPr>
              <a:t>staff</a:t>
            </a:r>
          </a:p>
        </p:txBody>
      </p:sp>
      <p:pic>
        <p:nvPicPr>
          <p:cNvPr id="7" name="Picture 2" descr="C:\Documents and Settings\kanning\My Documents\My Pictures\Microsoft Clip Organizer\j04394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219200"/>
            <a:ext cx="3298673" cy="2494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irl.library.shelves.isto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2971800"/>
            <a:ext cx="2438400" cy="1625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210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8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523D-75C4-014E-BC50-4E33A22D08D5}" type="datetime1">
              <a:rPr lang="en-US"/>
              <a:pPr/>
              <a:t>5/20/13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890-873B-2A4A-B3C5-71F1A228A4F6}" type="slidenum">
              <a:rPr lang="en-US"/>
              <a:pPr/>
              <a:t>30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Giving to KU Libraries</a:t>
            </a:r>
            <a:r>
              <a:rPr lang="en-US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/>
            </a:r>
            <a:br>
              <a:rPr lang="en-US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</a:b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48186870"/>
              </p:ext>
            </p:extLst>
          </p:nvPr>
        </p:nvGraphicFramePr>
        <p:xfrm>
          <a:off x="1066800" y="1524000"/>
          <a:ext cx="6019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5105400"/>
            <a:ext cx="487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>
                    <a:lumMod val="75000"/>
                  </a:schemeClr>
                </a:solidFill>
              </a:rPr>
              <a:t>The KUEA gift productivity report was used to pull these numbers. </a:t>
            </a:r>
            <a:endParaRPr lang="en-US" sz="8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 descr="curve_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513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 rot="20093667">
            <a:off x="6938794" y="1320536"/>
            <a:ext cx="1809750" cy="11430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of </a:t>
            </a:r>
          </a:p>
          <a:p>
            <a:pPr algn="ctr"/>
            <a:r>
              <a:rPr lang="en-US" dirty="0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1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63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</a:br>
            <a:endParaRPr lang="en-US" sz="3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pic>
        <p:nvPicPr>
          <p:cNvPr id="13317" name="Picture 5" descr="curve_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1313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1371600" y="2731517"/>
            <a:ext cx="6400800" cy="84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 smtClean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 descr="curve_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69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Challenges to Overcome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857"/>
            <a:ext cx="7848600" cy="4586343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Palatino"/>
                <a:cs typeface="Palatino"/>
              </a:rPr>
              <a:t>No development </a:t>
            </a:r>
            <a:r>
              <a:rPr lang="en-US" sz="2700" dirty="0" smtClean="0">
                <a:latin typeface="Palatino"/>
                <a:cs typeface="Palatino"/>
              </a:rPr>
              <a:t>director</a:t>
            </a:r>
            <a:endParaRPr lang="en-US" sz="2700" dirty="0">
              <a:latin typeface="Palatino"/>
              <a:cs typeface="Palatino"/>
            </a:endParaRPr>
          </a:p>
          <a:p>
            <a:r>
              <a:rPr lang="en-US" sz="2700" dirty="0">
                <a:latin typeface="Palatino"/>
                <a:cs typeface="Palatino"/>
              </a:rPr>
              <a:t>Small library endowment</a:t>
            </a:r>
          </a:p>
          <a:p>
            <a:r>
              <a:rPr lang="en-US" sz="2700" dirty="0" smtClean="0">
                <a:latin typeface="Palatino"/>
                <a:cs typeface="Palatino"/>
              </a:rPr>
              <a:t>Disbanded friends group</a:t>
            </a:r>
            <a:endParaRPr lang="en-US" sz="2700" dirty="0">
              <a:latin typeface="Palatino"/>
              <a:cs typeface="Palatino"/>
            </a:endParaRPr>
          </a:p>
          <a:p>
            <a:endParaRPr lang="en-US" sz="2500" b="1" dirty="0">
              <a:latin typeface="Palatino"/>
              <a:cs typeface="Palatino"/>
            </a:endParaRPr>
          </a:p>
          <a:p>
            <a:endParaRPr lang="en-US" sz="2500" dirty="0">
              <a:latin typeface="Palatino"/>
              <a:cs typeface="Palatino"/>
            </a:endParaRPr>
          </a:p>
        </p:txBody>
      </p:sp>
      <p:pic>
        <p:nvPicPr>
          <p:cNvPr id="4" name="Picture 3" descr="curve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2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Highest Priorities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857"/>
            <a:ext cx="7848600" cy="458634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Palatino Linotype" charset="0"/>
                <a:ea typeface="MS Pゴシック" charset="0"/>
                <a:cs typeface="MS Pゴシック" charset="0"/>
              </a:rPr>
              <a:t>Create </a:t>
            </a:r>
            <a:r>
              <a:rPr lang="en-US" sz="2800" dirty="0">
                <a:latin typeface="Palatino Linotype" charset="0"/>
                <a:ea typeface="MS Pゴシック" charset="0"/>
                <a:cs typeface="MS Pゴシック" charset="0"/>
              </a:rPr>
              <a:t>high visibility for KU Libraries</a:t>
            </a:r>
          </a:p>
          <a:p>
            <a:r>
              <a:rPr lang="en-US" sz="2800" dirty="0">
                <a:latin typeface="Palatino Linotype" charset="0"/>
                <a:ea typeface="MS Pゴシック" charset="0"/>
                <a:cs typeface="MS Pゴシック" charset="0"/>
              </a:rPr>
              <a:t>Establish legitimacy with Endowment</a:t>
            </a:r>
          </a:p>
          <a:p>
            <a:r>
              <a:rPr lang="en-US" sz="2800" dirty="0" smtClean="0">
                <a:latin typeface="Palatino Linotype" charset="0"/>
                <a:ea typeface="MS Pゴシック" charset="0"/>
                <a:cs typeface="MS Pゴシック" charset="0"/>
              </a:rPr>
              <a:t>Re</a:t>
            </a:r>
            <a:r>
              <a:rPr lang="en-US" sz="2800" dirty="0">
                <a:latin typeface="Palatino Linotype" charset="0"/>
                <a:ea typeface="MS Pゴシック" charset="0"/>
                <a:cs typeface="MS Pゴシック" charset="0"/>
              </a:rPr>
              <a:t>-establish </a:t>
            </a:r>
            <a:r>
              <a:rPr lang="en-US" sz="2800" dirty="0" smtClean="0">
                <a:latin typeface="Palatino Linotype" charset="0"/>
                <a:ea typeface="MS Pゴシック" charset="0"/>
                <a:cs typeface="MS Pゴシック" charset="0"/>
              </a:rPr>
              <a:t>communication with donors</a:t>
            </a:r>
            <a:endParaRPr lang="en-US" sz="2800" dirty="0">
              <a:latin typeface="Palatino Linotype" charset="0"/>
              <a:ea typeface="MS Pゴシック" charset="0"/>
              <a:cs typeface="MS Pゴシック" charset="0"/>
            </a:endParaRPr>
          </a:p>
          <a:p>
            <a:r>
              <a:rPr lang="en-US" sz="2800" dirty="0" smtClean="0">
                <a:latin typeface="Palatino Linotype" charset="0"/>
                <a:ea typeface="MS Pゴシック" charset="0"/>
                <a:cs typeface="MS Pゴシック" charset="0"/>
              </a:rPr>
              <a:t>Build a donor base</a:t>
            </a:r>
          </a:p>
          <a:p>
            <a:endParaRPr lang="en-US" sz="2500" b="1" dirty="0">
              <a:latin typeface="Palatino"/>
              <a:cs typeface="Palatino"/>
            </a:endParaRPr>
          </a:p>
          <a:p>
            <a:endParaRPr lang="en-US" sz="2500" dirty="0">
              <a:latin typeface="Palatino"/>
              <a:cs typeface="Palatino"/>
            </a:endParaRPr>
          </a:p>
        </p:txBody>
      </p:sp>
      <p:pic>
        <p:nvPicPr>
          <p:cNvPr id="4" name="Picture 3" descr="curve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0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rve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Strategic Communications 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857"/>
            <a:ext cx="7848600" cy="458634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Palatino Linotype" charset="0"/>
                <a:ea typeface="MS Pゴシック" charset="0"/>
                <a:cs typeface="MS Pゴシック" charset="0"/>
              </a:rPr>
              <a:t>A communications plan: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Identifies stakeholders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Establishes communications objectives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Hones message strategy</a:t>
            </a:r>
          </a:p>
          <a:p>
            <a:endParaRPr lang="en-US" sz="2800" dirty="0">
              <a:latin typeface="Palatino Linotype" charset="0"/>
              <a:ea typeface="MS Pゴシック" charset="0"/>
              <a:cs typeface="MS Pゴシック" charset="0"/>
            </a:endParaRPr>
          </a:p>
          <a:p>
            <a:r>
              <a:rPr lang="en-US" sz="2800" dirty="0">
                <a:latin typeface="Palatino Linotype" charset="0"/>
                <a:ea typeface="MS Pゴシック" charset="0"/>
                <a:cs typeface="MS Pゴシック" charset="0"/>
              </a:rPr>
              <a:t>How it works: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Calculated effort to send targeted messages to audiences 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Driven by vision and mission</a:t>
            </a:r>
          </a:p>
          <a:p>
            <a:endParaRPr lang="en-US" sz="2500" b="1" dirty="0">
              <a:latin typeface="Palatino"/>
              <a:cs typeface="Palatino"/>
            </a:endParaRPr>
          </a:p>
          <a:p>
            <a:endParaRPr lang="en-US" sz="25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9220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rve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Strategic Communications 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5857"/>
            <a:ext cx="7848600" cy="4586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Palatino Linotype" charset="0"/>
                <a:ea typeface="MS Pゴシック" charset="0"/>
                <a:cs typeface="MS Pゴシック" charset="0"/>
              </a:rPr>
              <a:t>Why is a communications plan important?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Considers objectives and timing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Establishes consistency and coordination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Increases message clarity to improve effectiveness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Provides guidelines for evaluating a PR program</a:t>
            </a:r>
          </a:p>
          <a:p>
            <a:endParaRPr lang="en-US" sz="2500" b="1" dirty="0">
              <a:latin typeface="Palatino"/>
              <a:cs typeface="Palatino"/>
            </a:endParaRPr>
          </a:p>
          <a:p>
            <a:endParaRPr lang="en-US" sz="25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666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rve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Creating a Plan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848600" cy="458634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Palatino Linotype" charset="0"/>
                <a:ea typeface="MS Pゴシック" charset="0"/>
                <a:cs typeface="MS Pゴシック" charset="0"/>
              </a:rPr>
              <a:t>Develop a strategy</a:t>
            </a:r>
          </a:p>
          <a:p>
            <a:pPr lvl="1"/>
            <a:r>
              <a:rPr lang="en-US" sz="2400" dirty="0" smtClean="0">
                <a:latin typeface="Palatino Linotype" charset="0"/>
                <a:ea typeface="MS Pゴシック" charset="0"/>
                <a:cs typeface="MS Pゴシック" charset="0"/>
              </a:rPr>
              <a:t>Audiences </a:t>
            </a:r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(</a:t>
            </a:r>
            <a:r>
              <a:rPr lang="en-US" sz="2400" dirty="0" smtClean="0">
                <a:latin typeface="Palatino Linotype" charset="0"/>
                <a:ea typeface="MS Pゴシック" charset="0"/>
                <a:cs typeface="MS Pゴシック" charset="0"/>
              </a:rPr>
              <a:t>stakeholders)</a:t>
            </a:r>
            <a:endParaRPr lang="en-US" sz="2400" dirty="0">
              <a:latin typeface="Palatino Linotype" charset="0"/>
              <a:ea typeface="MS Pゴシック" charset="0"/>
              <a:cs typeface="MS Pゴシック" charset="0"/>
            </a:endParaRP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Goals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Key messages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Timeline</a:t>
            </a:r>
          </a:p>
          <a:p>
            <a:r>
              <a:rPr lang="en-US" sz="2800" dirty="0">
                <a:latin typeface="Palatino Linotype" charset="0"/>
                <a:ea typeface="MS Pゴシック" charset="0"/>
                <a:cs typeface="MS Pゴシック" charset="0"/>
              </a:rPr>
              <a:t>Devise tactics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Publications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Events</a:t>
            </a:r>
          </a:p>
          <a:p>
            <a:pPr lvl="1"/>
            <a:r>
              <a:rPr lang="en-US" sz="2400" dirty="0">
                <a:latin typeface="Palatino Linotype" charset="0"/>
                <a:ea typeface="MS Pゴシック" charset="0"/>
                <a:cs typeface="MS Pゴシック" charset="0"/>
              </a:rPr>
              <a:t>Media relations</a:t>
            </a:r>
          </a:p>
          <a:p>
            <a:r>
              <a:rPr lang="en-US" sz="2800" dirty="0">
                <a:latin typeface="Palatino Linotype" charset="0"/>
                <a:ea typeface="MS Pゴシック" charset="0"/>
                <a:cs typeface="MS Pゴシック" charset="0"/>
              </a:rPr>
              <a:t>Organize information</a:t>
            </a:r>
          </a:p>
          <a:p>
            <a:r>
              <a:rPr lang="en-US" sz="2800" dirty="0">
                <a:latin typeface="Palatino Linotype" charset="0"/>
                <a:ea typeface="MS Pゴシック" charset="0"/>
                <a:cs typeface="MS Pゴシック" charset="0"/>
              </a:rPr>
              <a:t>Evaluate success</a:t>
            </a:r>
          </a:p>
          <a:p>
            <a:endParaRPr lang="en-US" sz="2800" dirty="0">
              <a:latin typeface="Palatino Linotype" charset="0"/>
              <a:ea typeface="MS Pゴシック" charset="0"/>
              <a:cs typeface="MS Pゴシック" charset="0"/>
            </a:endParaRPr>
          </a:p>
          <a:p>
            <a:endParaRPr lang="en-US" sz="2500" b="1" dirty="0">
              <a:latin typeface="Palatino"/>
              <a:cs typeface="Palatino"/>
            </a:endParaRPr>
          </a:p>
          <a:p>
            <a:endParaRPr lang="en-US" sz="25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8262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rve_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914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/>
                <a:cs typeface="Trajan Pro"/>
              </a:rPr>
              <a:t>Donor Demographics</a:t>
            </a:r>
            <a:endParaRPr 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ajan Pro"/>
              <a:cs typeface="Traja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686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Palatino"/>
                <a:cs typeface="Palatino"/>
              </a:rPr>
              <a:t>Current donors or lapsed library </a:t>
            </a:r>
            <a:r>
              <a:rPr lang="en-US" sz="2700" dirty="0" smtClean="0">
                <a:latin typeface="Palatino"/>
                <a:cs typeface="Palatino"/>
              </a:rPr>
              <a:t>donors</a:t>
            </a:r>
            <a:endParaRPr lang="en-US" sz="2700" dirty="0">
              <a:latin typeface="Palatino"/>
              <a:cs typeface="Palatino"/>
            </a:endParaRPr>
          </a:p>
          <a:p>
            <a:pPr lvl="1"/>
            <a:r>
              <a:rPr lang="en-US" sz="2300" dirty="0">
                <a:latin typeface="Palatino"/>
                <a:cs typeface="Palatino"/>
              </a:rPr>
              <a:t>Collections or other in-kind contributions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Monetary contributions</a:t>
            </a:r>
          </a:p>
          <a:p>
            <a:pPr lvl="1"/>
            <a:r>
              <a:rPr lang="en-US" sz="2300" dirty="0">
                <a:latin typeface="Palatino"/>
                <a:cs typeface="Palatino"/>
              </a:rPr>
              <a:t>Annual gifts and major gifts</a:t>
            </a:r>
          </a:p>
          <a:p>
            <a:endParaRPr lang="en-US" sz="2700" dirty="0">
              <a:latin typeface="Palatino"/>
              <a:cs typeface="Palatino"/>
            </a:endParaRPr>
          </a:p>
          <a:p>
            <a:pPr marL="857250" lvl="2" indent="0">
              <a:buNone/>
            </a:pPr>
            <a:endParaRPr lang="en-US" sz="1600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7691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Theme 13">
    <a:dk1>
      <a:srgbClr val="414141"/>
    </a:dk1>
    <a:lt1>
      <a:srgbClr val="FFFFFF"/>
    </a:lt1>
    <a:dk2>
      <a:srgbClr val="284B90"/>
    </a:dk2>
    <a:lt2>
      <a:srgbClr val="909090"/>
    </a:lt2>
    <a:accent1>
      <a:srgbClr val="BBE0E3"/>
    </a:accent1>
    <a:accent2>
      <a:srgbClr val="335FB7"/>
    </a:accent2>
    <a:accent3>
      <a:srgbClr val="FFFFFF"/>
    </a:accent3>
    <a:accent4>
      <a:srgbClr val="363636"/>
    </a:accent4>
    <a:accent5>
      <a:srgbClr val="DAEDEF"/>
    </a:accent5>
    <a:accent6>
      <a:srgbClr val="2D55A6"/>
    </a:accent6>
    <a:hlink>
      <a:srgbClr val="99CC00"/>
    </a:hlink>
    <a:folHlink>
      <a:srgbClr val="E9E08B"/>
    </a:folHlink>
  </a:clrScheme>
  <a:fontScheme name="Office Them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3119</TotalTime>
  <Words>1047</Words>
  <Application>Microsoft Macintosh PowerPoint</Application>
  <PresentationFormat>On-screen Show (4:3)</PresentationFormat>
  <Paragraphs>333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University of Kansas</vt:lpstr>
      <vt:lpstr>KU Libraries</vt:lpstr>
      <vt:lpstr>Challenges to Overcome</vt:lpstr>
      <vt:lpstr>Highest Priorities</vt:lpstr>
      <vt:lpstr>Strategic Communications </vt:lpstr>
      <vt:lpstr>Strategic Communications </vt:lpstr>
      <vt:lpstr>Creating a Plan</vt:lpstr>
      <vt:lpstr>Donor Demographics</vt:lpstr>
      <vt:lpstr>Donor Demographics</vt:lpstr>
      <vt:lpstr>Donor Snapshot – Pre-Engagement</vt:lpstr>
      <vt:lpstr>Donor Snapshot – Pre-Engagement</vt:lpstr>
      <vt:lpstr>Communications Goals</vt:lpstr>
      <vt:lpstr>Communications Goals</vt:lpstr>
      <vt:lpstr>Communications Goals</vt:lpstr>
      <vt:lpstr>Key Messages</vt:lpstr>
      <vt:lpstr>Key Messages</vt:lpstr>
      <vt:lpstr>Key Messages</vt:lpstr>
      <vt:lpstr>Communications Planning</vt:lpstr>
      <vt:lpstr>Tactical Plans</vt:lpstr>
      <vt:lpstr>Tactical Plan Layout</vt:lpstr>
      <vt:lpstr>New Tactics</vt:lpstr>
      <vt:lpstr>New Tactics</vt:lpstr>
      <vt:lpstr>New Tactics</vt:lpstr>
      <vt:lpstr>Assessment</vt:lpstr>
      <vt:lpstr>Initial Markers of Success </vt:lpstr>
      <vt:lpstr>Initial Markers of Success </vt:lpstr>
      <vt:lpstr>Initial Markers of Success </vt:lpstr>
      <vt:lpstr>PowerPoint Presentation</vt:lpstr>
      <vt:lpstr>Giving to KU Libraries </vt:lpstr>
      <vt:lpstr> </vt:lpstr>
    </vt:vector>
  </TitlesOfParts>
  <Company>The 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jgisme</dc:creator>
  <cp:lastModifiedBy>Rebecca Smith</cp:lastModifiedBy>
  <cp:revision>145</cp:revision>
  <cp:lastPrinted>2012-05-18T15:45:34Z</cp:lastPrinted>
  <dcterms:created xsi:type="dcterms:W3CDTF">2012-02-05T04:53:34Z</dcterms:created>
  <dcterms:modified xsi:type="dcterms:W3CDTF">2013-05-20T17:59:39Z</dcterms:modified>
</cp:coreProperties>
</file>